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258" r:id="rId2"/>
    <p:sldId id="257" r:id="rId3"/>
    <p:sldId id="507" r:id="rId4"/>
    <p:sldId id="260" r:id="rId5"/>
    <p:sldId id="508" r:id="rId6"/>
    <p:sldId id="511" r:id="rId7"/>
    <p:sldId id="500" r:id="rId8"/>
    <p:sldId id="512" r:id="rId9"/>
    <p:sldId id="513" r:id="rId10"/>
    <p:sldId id="263" r:id="rId11"/>
    <p:sldId id="271" r:id="rId12"/>
  </p:sldIdLst>
  <p:sldSz cx="12192000" cy="6858000"/>
  <p:notesSz cx="6858000" cy="9144000"/>
  <p:embeddedFontLst>
    <p:embeddedFont>
      <p:font typeface="TeleNeo ExtraBold" panose="020B0A04040202090203" pitchFamily="34" charset="-52"/>
      <p:bold r:id="rId14"/>
      <p:boldItalic r:id="rId15"/>
    </p:embeddedFont>
    <p:embeddedFont>
      <p:font typeface="TeleNeo Office" panose="020B0504040202090203" pitchFamily="34" charset="-52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74"/>
    <a:srgbClr val="FEBE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5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38" d="100"/>
          <a:sy n="138" d="100"/>
        </p:scale>
        <p:origin x="466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2DCC62-827A-4953-831F-99D62106EC8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BB8939-8CBC-4E75-961B-B31688D6F9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7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B8939-8CBC-4E75-961B-B31688D6F9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47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k-M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BB8939-8CBC-4E75-961B-B31688D6F9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4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44C54-D316-BE6B-A521-39DC41B2BE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E2007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70AB4-8A37-DBF0-0CA3-833B9B48B5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0AF85-DB3F-4933-E2D3-EC4BB4797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8721B-E3F9-CB71-6EAF-29CD3446D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323A0-90D7-2B4B-1477-865E50C97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38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BAC07-A030-09BC-B3D9-2E996D5CD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E20074"/>
                </a:solidFill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5ADD10-AA51-5EF8-C454-2C8F8D5458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2D9544-59D7-7111-8EFB-C141075A8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0E978-A740-D7D4-2444-245AA3DF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D874D-C824-F8B5-FC93-7E19CE37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D2372-C109-0323-7AD0-91FE59A06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59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8E1AA-D617-B92F-AE88-E9CBF4D43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20074"/>
                </a:solidFill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BEA2BD-8FDD-23A8-E627-0E3C17131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2pPr>
            <a:lvl3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3pPr>
            <a:lvl4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4pPr>
            <a:lvl5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C0648-2249-645C-E11F-2E674BCE3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88197-97AA-22BE-6D8B-408E328A6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FD5DD-DA24-86AE-6D64-DE5C65875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09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9A1635-840D-75A3-F65F-DECF91466D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1">
                <a:solidFill>
                  <a:srgbClr val="E20074"/>
                </a:solidFill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E733A-4B55-E76B-7408-1443FFBAD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2pPr>
            <a:lvl3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3pPr>
            <a:lvl4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4pPr>
            <a:lvl5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B615D-A8F4-2329-ABE8-7D34C3511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ED36F-A7AE-4C0F-3668-915AA24BC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F789D-BEE0-544E-7116-EDA0D7AD8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75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9D71-7608-8323-0BAA-D241E0F3B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20074"/>
                </a:solidFill>
                <a:effectLst/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EBFA2-8692-E467-C4B4-D4D8B27EA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2pPr>
            <a:lvl3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3pPr>
            <a:lvl4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4pPr>
            <a:lvl5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C42E9-16CE-F0A7-69FB-B0290F87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0667F-8B92-DB26-38B3-3AF6C15F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8C80C-3D77-00A4-91ED-F1103DBA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9D71-7608-8323-0BAA-D241E0F3B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EBFA2-8692-E467-C4B4-D4D8B27EA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2pPr>
            <a:lvl3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3pPr>
            <a:lvl4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4pPr>
            <a:lvl5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C42E9-16CE-F0A7-69FB-B0290F87F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D0667F-8B92-DB26-38B3-3AF6C15F0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8C80C-3D77-00A4-91ED-F1103DBA7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8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8C30E-16F1-F081-6109-6BB1F21E8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>
                <a:highlight>
                  <a:srgbClr val="E20074"/>
                </a:highlight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1A59D8-7C26-6D97-BDBD-DAD5AD9D1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C21B8-FBD7-FBCB-B478-C76AC994F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6E5FB-F14B-7C8C-48E6-B87511CCC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3DE31-CA25-A65C-4CE5-D2EA4B2EB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39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F5B63-8E48-AAB9-B373-B2343819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20074"/>
                </a:solidFill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81DBA-D1AA-1B75-A69E-0CB3F5FC8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2pPr>
            <a:lvl3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3pPr>
            <a:lvl4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4pPr>
            <a:lvl5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7E94C8-25C7-5D2E-FE3C-8A37BC50E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2pPr>
            <a:lvl3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3pPr>
            <a:lvl4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4pPr>
            <a:lvl5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941DB-AE80-261E-F8E2-0FB50888B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50E64-F314-41B8-3B52-EEBAB5949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1EBB1-15DC-63B4-9A23-41EE61B6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06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1C33-7DFD-4498-0A6E-FA0127AF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E20074"/>
                </a:solidFill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2C22B-7E72-49E6-88AE-660C1F017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48E92A-E9A0-C041-EE92-2B32790379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2pPr>
            <a:lvl3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3pPr>
            <a:lvl4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4pPr>
            <a:lvl5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90B651-4FF3-0F2D-87D2-281DA1ED7F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10B425-EA74-F204-E3E7-6BA30EA97C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2pPr>
            <a:lvl3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3pPr>
            <a:lvl4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4pPr>
            <a:lvl5pPr>
              <a:defRPr>
                <a:solidFill>
                  <a:schemeClr val="bg1"/>
                </a:solidFill>
                <a:latin typeface="TeleNeo Office" panose="020B050404020209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362121-0C7A-1392-5604-D84832218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37A9B1-74CD-E1FF-4163-089C27E7B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D8A550-61B1-A2BC-A8F9-E6E24637A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40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D4159-75A0-DC8F-216D-1256136B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20074"/>
                </a:solidFill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65019C-FAA2-9922-45B8-75FE17BCC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86665C-098F-AA30-F792-1537B634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5B3C28-F904-030C-5D3C-5955EAF4F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234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AE9608-2376-C7C4-45A7-9098E743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B3A38-E375-128E-AEF1-DE51C163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AD468-0D30-C270-245B-65A314DA0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83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0F085-8231-1BE0-3B12-BAF60067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rgbClr val="E20074"/>
                </a:solidFill>
                <a:latin typeface="TeleNeo Office" panose="020B050404020209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FB615-B7EA-1A68-95AE-D3081EF192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TeleNeo Office" panose="020B0504040202090203" pitchFamily="34" charset="0"/>
              </a:defRPr>
            </a:lvl2pPr>
            <a:lvl3pPr>
              <a:defRPr sz="2400">
                <a:solidFill>
                  <a:schemeClr val="bg1"/>
                </a:solidFill>
                <a:latin typeface="TeleNeo Office" panose="020B0504040202090203" pitchFamily="34" charset="0"/>
              </a:defRPr>
            </a:lvl3pPr>
            <a:lvl4pPr>
              <a:defRPr sz="2000">
                <a:solidFill>
                  <a:schemeClr val="bg1"/>
                </a:solidFill>
                <a:latin typeface="TeleNeo Office" panose="020B0504040202090203" pitchFamily="34" charset="0"/>
              </a:defRPr>
            </a:lvl4pPr>
            <a:lvl5pPr>
              <a:defRPr sz="2000">
                <a:solidFill>
                  <a:schemeClr val="bg1"/>
                </a:solidFill>
                <a:latin typeface="TeleNeo Office" panose="020B050404020209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DC38F-D97F-2E3D-AA84-4284C4A4A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TeleNeo Office" panose="020B050404020209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60BA5-F9F0-29A4-D1D3-C0A45D7D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61A6EE-8B40-57B7-84D8-88379DA9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DCCDF-2F98-23B6-B5DE-7D1A90F20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6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225A2B-5FFD-A7D1-4861-025AC0E3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4835F-6FE6-4E87-2181-424E8FB0A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F91A7-0614-1EB1-F34A-2EA9E39AD2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8E4604-46DB-4127-909C-94117AEFF659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FAEC7-45D9-BBFC-EAFB-2510A6088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3C682-98FA-0981-CA15-78F6B66EC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E0CEA-661D-45F8-8EB3-4F28E39942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77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eleNeo ExtraBold" panose="020B0A0404020209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f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65C0A-8262-8CE1-F5EA-C84952AD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999" y="531774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Борче Ристески </a:t>
            </a:r>
            <a:br>
              <a:rPr lang="mk-MK" sz="32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Менаџер за клучни корисници, Македонски Телеком</a:t>
            </a:r>
            <a:br>
              <a:rPr lang="ru-RU" sz="2400" dirty="0">
                <a:solidFill>
                  <a:schemeClr val="bg1"/>
                </a:solidFill>
              </a:rPr>
            </a:br>
            <a:r>
              <a:rPr lang="en-US" sz="2000" u="sng" dirty="0">
                <a:solidFill>
                  <a:schemeClr val="bg1"/>
                </a:solidFill>
              </a:rPr>
              <a:t>borce.risteski@telekom.mk</a:t>
            </a:r>
            <a:endParaRPr lang="en-US" sz="3200" u="sng" dirty="0">
              <a:solidFill>
                <a:schemeClr val="bg1"/>
              </a:solidFill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BD4DA03-D26B-3280-B1B2-2EE94BC7D2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30749" y="1029867"/>
            <a:ext cx="3304100" cy="6608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C269F1E-9865-7BD7-F8B5-9ED5B34C321D}"/>
              </a:ext>
            </a:extLst>
          </p:cNvPr>
          <p:cNvSpPr txBox="1">
            <a:spLocks/>
          </p:cNvSpPr>
          <p:nvPr/>
        </p:nvSpPr>
        <p:spPr>
          <a:xfrm>
            <a:off x="924999" y="288582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TeleNeo Office" panose="020B050404020209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mk-MK" sz="5400" dirty="0">
                <a:solidFill>
                  <a:schemeClr val="bg1"/>
                </a:solidFill>
              </a:rPr>
              <a:t>ДИГИТАЛИЗАЦИЈА СО ТЕЛЕКОМ УСЛУГИ 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93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ceiling with white squares&#10;&#10;Description automatically generated">
            <a:extLst>
              <a:ext uri="{FF2B5EF4-FFF2-40B4-BE49-F238E27FC236}">
                <a16:creationId xmlns:a16="http://schemas.microsoft.com/office/drawing/2014/main" id="{18BE47E4-3245-2603-C92B-2D68B30F9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ACFDA90-670B-6B04-0D72-74F7CE376157}"/>
              </a:ext>
            </a:extLst>
          </p:cNvPr>
          <p:cNvSpPr/>
          <p:nvPr/>
        </p:nvSpPr>
        <p:spPr>
          <a:xfrm>
            <a:off x="1010645" y="1690688"/>
            <a:ext cx="3160667" cy="1734416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402CB76-BBC9-745C-DEB6-35187208034B}"/>
              </a:ext>
            </a:extLst>
          </p:cNvPr>
          <p:cNvSpPr/>
          <p:nvPr/>
        </p:nvSpPr>
        <p:spPr>
          <a:xfrm>
            <a:off x="4515666" y="1690688"/>
            <a:ext cx="3160667" cy="1734416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0E03883-1826-78D5-2263-65ACD6E4834A}"/>
              </a:ext>
            </a:extLst>
          </p:cNvPr>
          <p:cNvSpPr/>
          <p:nvPr/>
        </p:nvSpPr>
        <p:spPr>
          <a:xfrm>
            <a:off x="8020687" y="1690688"/>
            <a:ext cx="3160667" cy="1734416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769678-8F34-C320-214D-4CFE4BE17F93}"/>
              </a:ext>
            </a:extLst>
          </p:cNvPr>
          <p:cNvSpPr/>
          <p:nvPr/>
        </p:nvSpPr>
        <p:spPr>
          <a:xfrm>
            <a:off x="2771010" y="3804585"/>
            <a:ext cx="3160667" cy="1734416"/>
          </a:xfrm>
          <a:prstGeom prst="round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2C24DF0-101E-17E1-0402-B4263D945764}"/>
              </a:ext>
            </a:extLst>
          </p:cNvPr>
          <p:cNvSpPr/>
          <p:nvPr/>
        </p:nvSpPr>
        <p:spPr>
          <a:xfrm>
            <a:off x="6301070" y="3804585"/>
            <a:ext cx="3160667" cy="1734416"/>
          </a:xfrm>
          <a:prstGeom prst="round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12B4388-5266-3B40-5A6F-1CE22B773C8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TeleNeo ExtraBold" panose="020B0A04040202090203" pitchFamily="34" charset="0"/>
                <a:ea typeface="+mj-ea"/>
                <a:cs typeface="+mj-cs"/>
              </a:defRPr>
            </a:lvl1pPr>
          </a:lstStyle>
          <a:p>
            <a:r>
              <a:rPr lang="mk-M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leNeo Office" panose="020B0504040202090203" pitchFamily="34" charset="0"/>
              </a:rPr>
              <a:t>ПАРТНЕРСКИ ПРИСТАП 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eleNeo Office" panose="020B050404020209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A526290-DF1F-0347-EC64-41B606510C56}"/>
              </a:ext>
            </a:extLst>
          </p:cNvPr>
          <p:cNvSpPr txBox="1"/>
          <p:nvPr/>
        </p:nvSpPr>
        <p:spPr>
          <a:xfrm>
            <a:off x="1229710" y="2099445"/>
            <a:ext cx="2758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  <a:t>Индивидуален пристап согласно Вашите потреби</a:t>
            </a:r>
          </a:p>
          <a:p>
            <a:pPr algn="ctr"/>
            <a:endParaRPr lang="en-US" sz="2000" b="1" dirty="0">
              <a:solidFill>
                <a:srgbClr val="E20074"/>
              </a:solidFill>
              <a:latin typeface="TeleNeo Office" panose="020B050404020209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9EFA0C-8860-2EF8-A8D2-F509F2719E6E}"/>
              </a:ext>
            </a:extLst>
          </p:cNvPr>
          <p:cNvSpPr txBox="1"/>
          <p:nvPr/>
        </p:nvSpPr>
        <p:spPr>
          <a:xfrm>
            <a:off x="4716516" y="2109458"/>
            <a:ext cx="27589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  <a:t>Решенија во </a:t>
            </a:r>
            <a:r>
              <a:rPr lang="mk-MK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  <a:t>В</a:t>
            </a:r>
            <a:r>
              <a:rPr lang="ru-RU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  <a:t>аша функција и за Вашите корисници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A363C0-B23E-19B8-556F-664E743A0F21}"/>
              </a:ext>
            </a:extLst>
          </p:cNvPr>
          <p:cNvSpPr txBox="1"/>
          <p:nvPr/>
        </p:nvSpPr>
        <p:spPr>
          <a:xfrm>
            <a:off x="8020687" y="1945556"/>
            <a:ext cx="31649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  <a:t>Синергија со цел најдобро</a:t>
            </a:r>
            <a:br>
              <a:rPr lang="ru-RU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</a:br>
            <a:r>
              <a:rPr lang="ru-RU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  <a:t> искористување на целиот потенцијал на Вашиот бизнис</a:t>
            </a:r>
            <a:br>
              <a:rPr lang="ru-RU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</a:br>
            <a:endParaRPr lang="ru-RU" sz="2000" b="1" dirty="0">
              <a:solidFill>
                <a:srgbClr val="E20074"/>
              </a:solidFill>
              <a:latin typeface="TeleNeo Office" panose="020B0504040202090203" pitchFamily="34" charset="0"/>
              <a:cs typeface="Arial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FE85CB-D4D6-DB18-3FAE-9E629FD1C92E}"/>
              </a:ext>
            </a:extLst>
          </p:cNvPr>
          <p:cNvSpPr txBox="1"/>
          <p:nvPr/>
        </p:nvSpPr>
        <p:spPr>
          <a:xfrm>
            <a:off x="2971860" y="4541387"/>
            <a:ext cx="2758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k-MK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  <a:t>Фокус на резултати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DC16417-51C4-6257-F48E-FCDE98D4399F}"/>
              </a:ext>
            </a:extLst>
          </p:cNvPr>
          <p:cNvSpPr txBox="1"/>
          <p:nvPr/>
        </p:nvSpPr>
        <p:spPr>
          <a:xfrm>
            <a:off x="6501920" y="4387499"/>
            <a:ext cx="2758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E20074"/>
                </a:solidFill>
                <a:latin typeface="TeleNeo Office" panose="020B0504040202090203" pitchFamily="34" charset="0"/>
                <a:cs typeface="Arial" charset="0"/>
              </a:rPr>
              <a:t>Партнерство за една цел: дигитализација</a:t>
            </a:r>
          </a:p>
        </p:txBody>
      </p:sp>
    </p:spTree>
    <p:extLst>
      <p:ext uri="{BB962C8B-B14F-4D97-AF65-F5344CB8AC3E}">
        <p14:creationId xmlns:p14="http://schemas.microsoft.com/office/powerpoint/2010/main" val="411818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9DE5A-ED44-6681-8270-96AB63475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827" y="25800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mk-MK" dirty="0">
                <a:solidFill>
                  <a:schemeClr val="bg1"/>
                </a:solidFill>
              </a:rPr>
              <a:t>ВИ БЛАГОДАРАМ</a:t>
            </a:r>
            <a:br>
              <a:rPr lang="mk-MK" dirty="0">
                <a:solidFill>
                  <a:schemeClr val="bg1"/>
                </a:solidFill>
              </a:rPr>
            </a:br>
            <a:br>
              <a:rPr lang="mk-MK" dirty="0">
                <a:solidFill>
                  <a:schemeClr val="bg1"/>
                </a:solidFill>
              </a:rPr>
            </a:br>
            <a:r>
              <a:rPr lang="mk-MK" dirty="0">
                <a:solidFill>
                  <a:schemeClr val="bg1"/>
                </a:solidFill>
              </a:rPr>
              <a:t>ПРАШАЊА?</a:t>
            </a:r>
            <a:br>
              <a:rPr lang="mk-MK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38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5CB9E-41BC-694E-6449-0056C78AD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67" y="64578"/>
            <a:ext cx="10515600" cy="1325563"/>
          </a:xfrm>
        </p:spPr>
        <p:txBody>
          <a:bodyPr/>
          <a:lstStyle/>
          <a:p>
            <a:r>
              <a:rPr lang="mk-MK" dirty="0"/>
              <a:t>Телеком – ваш партнер за дигитализација </a:t>
            </a:r>
            <a:endParaRPr lang="ru-RU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830214-1DDD-952A-CAAF-4281F3911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7" y="2071395"/>
            <a:ext cx="3013788" cy="301378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F81233-9138-78BB-5758-CF2EA0933F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80" y="2077321"/>
            <a:ext cx="3007862" cy="3007862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1387A795-AF75-F49E-931E-C0CE131F9667}"/>
              </a:ext>
            </a:extLst>
          </p:cNvPr>
          <p:cNvSpPr txBox="1"/>
          <p:nvPr/>
        </p:nvSpPr>
        <p:spPr>
          <a:xfrm>
            <a:off x="709127" y="5144504"/>
            <a:ext cx="3312368" cy="631265"/>
          </a:xfrm>
          <a:prstGeom prst="rect">
            <a:avLst/>
          </a:prstGeom>
        </p:spPr>
        <p:txBody>
          <a:bodyPr vert="horz" wrap="square" lIns="0" tIns="15560" rIns="0" bIns="0" rtlCol="0">
            <a:spAutoFit/>
          </a:bodyPr>
          <a:lstStyle/>
          <a:p>
            <a:pPr marL="11527" algn="ctr">
              <a:spcBef>
                <a:spcPts val="123"/>
              </a:spcBef>
            </a:pPr>
            <a:r>
              <a:rPr lang="en-US" sz="2000" b="1" dirty="0">
                <a:solidFill>
                  <a:schemeClr val="bg1"/>
                </a:solidFill>
                <a:latin typeface="TeleNeo Office" panose="020B0504040202090203" pitchFamily="34" charset="0"/>
                <a:cs typeface="Verdana"/>
              </a:rPr>
              <a:t> </a:t>
            </a:r>
            <a:r>
              <a:rPr lang="mk-MK" sz="2000" b="1" dirty="0">
                <a:solidFill>
                  <a:schemeClr val="bg1"/>
                </a:solidFill>
                <a:latin typeface="TeleNeo Office" panose="020B0504040202090203" pitchFamily="34" charset="0"/>
                <a:cs typeface="Verdana"/>
              </a:rPr>
              <a:t>ДИГИТАЛНИ УПРАВУВАНИ РЕШЕНИЈА  </a:t>
            </a:r>
            <a:endParaRPr sz="2000" b="1" dirty="0">
              <a:solidFill>
                <a:schemeClr val="bg1"/>
              </a:solidFill>
              <a:latin typeface="TeleNeo Office" panose="020B0504040202090203" pitchFamily="34" charset="0"/>
              <a:cs typeface="Verdana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6B2660D-381B-167B-DD00-1FB20DEBC353}"/>
              </a:ext>
            </a:extLst>
          </p:cNvPr>
          <p:cNvSpPr txBox="1"/>
          <p:nvPr/>
        </p:nvSpPr>
        <p:spPr>
          <a:xfrm>
            <a:off x="4306027" y="5127571"/>
            <a:ext cx="3312368" cy="631265"/>
          </a:xfrm>
          <a:prstGeom prst="rect">
            <a:avLst/>
          </a:prstGeom>
        </p:spPr>
        <p:txBody>
          <a:bodyPr vert="horz" wrap="square" lIns="0" tIns="15560" rIns="0" bIns="0" rtlCol="0">
            <a:spAutoFit/>
          </a:bodyPr>
          <a:lstStyle/>
          <a:p>
            <a:pPr marL="11527" algn="ctr">
              <a:spcBef>
                <a:spcPts val="123"/>
              </a:spcBef>
            </a:pPr>
            <a:r>
              <a:rPr lang="en-US" sz="2000" b="1" dirty="0">
                <a:solidFill>
                  <a:schemeClr val="bg1"/>
                </a:solidFill>
                <a:latin typeface="TeleNeo Office" panose="020B0504040202090203" pitchFamily="34" charset="0"/>
                <a:cs typeface="Verdana"/>
              </a:rPr>
              <a:t> </a:t>
            </a:r>
            <a:r>
              <a:rPr lang="mk-MK" sz="2000" b="1" dirty="0">
                <a:solidFill>
                  <a:schemeClr val="bg1"/>
                </a:solidFill>
                <a:latin typeface="TeleNeo Office" panose="020B0504040202090203" pitchFamily="34" charset="0"/>
                <a:cs typeface="Verdana"/>
              </a:rPr>
              <a:t>БЕЗБЕДНОСНИ УСЛУГИ И РЕШЕНИЈА </a:t>
            </a:r>
            <a:endParaRPr sz="2000" b="1" dirty="0">
              <a:solidFill>
                <a:schemeClr val="bg1"/>
              </a:solidFill>
              <a:latin typeface="TeleNeo Office" panose="020B0504040202090203" pitchFamily="34" charset="0"/>
              <a:cs typeface="Verdana"/>
            </a:endParaRPr>
          </a:p>
        </p:txBody>
      </p:sp>
      <p:sp>
        <p:nvSpPr>
          <p:cNvPr id="13" name="object 6">
            <a:extLst>
              <a:ext uri="{FF2B5EF4-FFF2-40B4-BE49-F238E27FC236}">
                <a16:creationId xmlns:a16="http://schemas.microsoft.com/office/drawing/2014/main" id="{D3401E81-EA61-B9EF-B9BC-0D7875063E41}"/>
              </a:ext>
            </a:extLst>
          </p:cNvPr>
          <p:cNvSpPr txBox="1"/>
          <p:nvPr/>
        </p:nvSpPr>
        <p:spPr>
          <a:xfrm>
            <a:off x="8131576" y="5085183"/>
            <a:ext cx="3007862" cy="631265"/>
          </a:xfrm>
          <a:prstGeom prst="rect">
            <a:avLst/>
          </a:prstGeom>
        </p:spPr>
        <p:txBody>
          <a:bodyPr vert="horz" wrap="square" lIns="0" tIns="15560" rIns="0" bIns="0" rtlCol="0">
            <a:spAutoFit/>
          </a:bodyPr>
          <a:lstStyle/>
          <a:p>
            <a:pPr marL="11527" algn="ctr">
              <a:spcBef>
                <a:spcPts val="123"/>
              </a:spcBef>
            </a:pPr>
            <a:r>
              <a:rPr lang="en-US" sz="2000" b="1" dirty="0">
                <a:solidFill>
                  <a:schemeClr val="bg1"/>
                </a:solidFill>
                <a:latin typeface="TeleNeo Office" panose="020B0504040202090203" pitchFamily="34" charset="0"/>
                <a:cs typeface="Verdana"/>
              </a:rPr>
              <a:t> </a:t>
            </a:r>
            <a:r>
              <a:rPr lang="mk-MK" sz="2000" b="1" dirty="0">
                <a:solidFill>
                  <a:schemeClr val="bg1"/>
                </a:solidFill>
                <a:latin typeface="TeleNeo Office" panose="020B0504040202090203" pitchFamily="34" charset="0"/>
                <a:cs typeface="Verdana"/>
              </a:rPr>
              <a:t>КОМУНИКАЦИСКА ПЛАТФОРМА </a:t>
            </a:r>
            <a:endParaRPr sz="2000" b="1" dirty="0">
              <a:solidFill>
                <a:schemeClr val="bg1"/>
              </a:solidFill>
              <a:latin typeface="TeleNeo Office" panose="020B0504040202090203" pitchFamily="34" charset="0"/>
              <a:cs typeface="Verdana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07A459-E83E-2874-7DB1-1DD8899E3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576" y="2071395"/>
            <a:ext cx="3013788" cy="301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75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1F92E-8AE5-6B18-E9C8-D3BFEBB6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98" y="187844"/>
            <a:ext cx="10515600" cy="1325563"/>
          </a:xfrm>
        </p:spPr>
        <p:txBody>
          <a:bodyPr/>
          <a:lstStyle/>
          <a:p>
            <a:r>
              <a:rPr lang="mk-MK" dirty="0"/>
              <a:t>Зошто дигитални управувани услуги?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D5E88-040E-8850-49DD-3C2C56171860}"/>
              </a:ext>
            </a:extLst>
          </p:cNvPr>
          <p:cNvSpPr txBox="1"/>
          <p:nvPr/>
        </p:nvSpPr>
        <p:spPr>
          <a:xfrm>
            <a:off x="884853" y="1430818"/>
            <a:ext cx="8879732" cy="5158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Pay as you grow</a:t>
            </a:r>
          </a:p>
          <a:p>
            <a:pPr>
              <a:lnSpc>
                <a:spcPct val="200000"/>
              </a:lnSpc>
            </a:pPr>
            <a:r>
              <a:rPr lang="mk-MK" sz="24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Врвна безбедност од Телеком</a:t>
            </a:r>
          </a:p>
          <a:p>
            <a:pPr>
              <a:lnSpc>
                <a:spcPct val="200000"/>
              </a:lnSpc>
            </a:pPr>
            <a:r>
              <a:rPr lang="mk-MK" sz="24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Се елиминира потребата од: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mk-MK" sz="24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Инвестиција во сопствена инфраструктура и одржување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mk-MK" sz="24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ИТ персонал</a:t>
            </a:r>
          </a:p>
          <a:p>
            <a:pPr marL="800100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mk-MK" sz="24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Континуирани обуки за управување</a:t>
            </a:r>
          </a:p>
          <a:p>
            <a:pPr>
              <a:lnSpc>
                <a:spcPct val="200000"/>
              </a:lnSpc>
            </a:pPr>
            <a:endParaRPr lang="mk-MK" sz="2400" b="1" dirty="0">
              <a:solidFill>
                <a:schemeClr val="bg1"/>
              </a:solidFill>
              <a:latin typeface="TeleNeo Office" panose="020B050404020209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5302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97E3-2353-4779-3596-290EC118E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/>
              <a:t>Податочно</a:t>
            </a:r>
            <a:br>
              <a:rPr lang="mk-MK" dirty="0"/>
            </a:br>
            <a:r>
              <a:rPr lang="mk-MK" dirty="0"/>
              <a:t>поврзување на локации</a:t>
            </a:r>
            <a:endParaRPr lang="en-US" dirty="0"/>
          </a:p>
        </p:txBody>
      </p:sp>
      <p:pic>
        <p:nvPicPr>
          <p:cNvPr id="5" name="Content Placeholder 4" descr="A computer network diagram with cloud computing icons&#10;&#10;Description automatically generated">
            <a:extLst>
              <a:ext uri="{FF2B5EF4-FFF2-40B4-BE49-F238E27FC236}">
                <a16:creationId xmlns:a16="http://schemas.microsoft.com/office/drawing/2014/main" id="{EC7BEC07-5949-0781-5D5B-E8BB1E7C8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84" y="530500"/>
            <a:ext cx="6286009" cy="6508692"/>
          </a:xfrm>
        </p:spPr>
      </p:pic>
    </p:spTree>
    <p:extLst>
      <p:ext uri="{BB962C8B-B14F-4D97-AF65-F5344CB8AC3E}">
        <p14:creationId xmlns:p14="http://schemas.microsoft.com/office/powerpoint/2010/main" val="19255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54010-CD0F-FB1B-37F5-CC3461382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/>
              <a:t>Управувана мрежа на локација</a:t>
            </a:r>
            <a:endParaRPr lang="en-US" dirty="0"/>
          </a:p>
        </p:txBody>
      </p:sp>
      <p:pic>
        <p:nvPicPr>
          <p:cNvPr id="5" name="Content Placeholder 4" descr="A pink and white diagram&#10;&#10;Description automatically generated with medium confidence">
            <a:extLst>
              <a:ext uri="{FF2B5EF4-FFF2-40B4-BE49-F238E27FC236}">
                <a16:creationId xmlns:a16="http://schemas.microsoft.com/office/drawing/2014/main" id="{26CF5ABC-7312-D687-BFA0-AD02ADFE0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76240"/>
            <a:ext cx="10515600" cy="4050107"/>
          </a:xfrm>
        </p:spPr>
      </p:pic>
    </p:spTree>
    <p:extLst>
      <p:ext uri="{BB962C8B-B14F-4D97-AF65-F5344CB8AC3E}">
        <p14:creationId xmlns:p14="http://schemas.microsoft.com/office/powerpoint/2010/main" val="901693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D74B-0B06-318E-B35E-C57DD8C6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009" y="-101405"/>
            <a:ext cx="10515600" cy="1325563"/>
          </a:xfrm>
        </p:spPr>
        <p:txBody>
          <a:bodyPr>
            <a:normAutofit/>
          </a:bodyPr>
          <a:lstStyle/>
          <a:p>
            <a:r>
              <a:rPr lang="mk-MK" dirty="0"/>
              <a:t>Безбедност на податоци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E05AC5-58F9-629C-A891-B306F2CFA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9121" y="1965584"/>
            <a:ext cx="5181600" cy="4351338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2400"/>
              </a:spcAft>
            </a:pPr>
            <a:r>
              <a:rPr lang="mk-MK" sz="2000" b="1" dirty="0">
                <a:latin typeface="TeleNeo Office" panose="020B0504040202090203" pitchFamily="34" charset="-52"/>
              </a:rPr>
              <a:t>Целосен и инкрементален </a:t>
            </a:r>
            <a:r>
              <a:rPr lang="de-DE" sz="2000" b="1" dirty="0">
                <a:latin typeface="TeleNeo Office" panose="020B0504040202090203" pitchFamily="34" charset="-52"/>
              </a:rPr>
              <a:t>back</a:t>
            </a:r>
            <a:r>
              <a:rPr lang="en-US" sz="2000" b="1" dirty="0">
                <a:latin typeface="TeleNeo Office" panose="020B0504040202090203" pitchFamily="34" charset="-52"/>
              </a:rPr>
              <a:t>-up </a:t>
            </a:r>
            <a:r>
              <a:rPr lang="mk-MK" sz="2000" b="1" dirty="0">
                <a:latin typeface="TeleNeo Office" panose="020B0504040202090203" pitchFamily="34" charset="-52"/>
              </a:rPr>
              <a:t>на </a:t>
            </a:r>
            <a:r>
              <a:rPr lang="ru-RU" sz="2000" b="1" dirty="0">
                <a:latin typeface="TeleNeo Office" panose="020B0504040202090203" pitchFamily="34" charset="-52"/>
              </a:rPr>
              <a:t>податоците во дата центарот на Македонски Телеком</a:t>
            </a:r>
          </a:p>
          <a:p>
            <a:pPr marL="342900" indent="-342900">
              <a:spcAft>
                <a:spcPts val="2400"/>
              </a:spcAft>
            </a:pPr>
            <a:r>
              <a:rPr lang="ru-RU" sz="2000" b="1" dirty="0">
                <a:latin typeface="TeleNeo Office" panose="020B0504040202090203" pitchFamily="34" charset="-52"/>
              </a:rPr>
              <a:t>Враќање на податоците (restore) во било кое време на било кој уред</a:t>
            </a:r>
          </a:p>
          <a:p>
            <a:pPr marL="342900" indent="-342900">
              <a:spcAft>
                <a:spcPts val="2400"/>
              </a:spcAft>
            </a:pPr>
            <a:r>
              <a:rPr lang="ru-RU" sz="2000" b="1" dirty="0">
                <a:latin typeface="TeleNeo Office" panose="020B0504040202090203" pitchFamily="34" charset="-52"/>
              </a:rPr>
              <a:t>Достапна за сите типови на уреди (PC, лаптоп, сервери, мобилни телефони, таблети)</a:t>
            </a:r>
            <a:endParaRPr lang="mk-MK" sz="2000" b="1" dirty="0">
              <a:latin typeface="TeleNeo Office" panose="020B0504040202090203" pitchFamily="34" charset="-52"/>
            </a:endParaRPr>
          </a:p>
        </p:txBody>
      </p:sp>
      <p:pic>
        <p:nvPicPr>
          <p:cNvPr id="8" name="Picture 7" descr="A cellphone with a lock&#10;&#10;Description automatically generated">
            <a:extLst>
              <a:ext uri="{FF2B5EF4-FFF2-40B4-BE49-F238E27FC236}">
                <a16:creationId xmlns:a16="http://schemas.microsoft.com/office/drawing/2014/main" id="{9021FABC-F05F-84E8-8622-1A2366523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77" r="5986"/>
          <a:stretch/>
        </p:blipFill>
        <p:spPr>
          <a:xfrm>
            <a:off x="3262372" y="4761008"/>
            <a:ext cx="1476664" cy="1921936"/>
          </a:xfrm>
          <a:prstGeom prst="rect">
            <a:avLst/>
          </a:prstGeom>
        </p:spPr>
      </p:pic>
      <p:pic>
        <p:nvPicPr>
          <p:cNvPr id="10" name="Picture 9" descr="A computer with a lock on it&#10;&#10;Description automatically generated">
            <a:extLst>
              <a:ext uri="{FF2B5EF4-FFF2-40B4-BE49-F238E27FC236}">
                <a16:creationId xmlns:a16="http://schemas.microsoft.com/office/drawing/2014/main" id="{BE02DC58-8EFA-6E67-638C-E165CBF400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7" r="6015"/>
          <a:stretch/>
        </p:blipFill>
        <p:spPr>
          <a:xfrm>
            <a:off x="1416463" y="4515107"/>
            <a:ext cx="1476664" cy="18686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7F9EB7-26F4-6872-CFD0-BB54169DC82A}"/>
              </a:ext>
            </a:extLst>
          </p:cNvPr>
          <p:cNvSpPr txBox="1"/>
          <p:nvPr/>
        </p:nvSpPr>
        <p:spPr>
          <a:xfrm>
            <a:off x="674192" y="1965584"/>
            <a:ext cx="4771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mk-MK" sz="20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Вграден во мрежата на Македонски Телеком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mk-MK" sz="20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Без потреба од инсталација на апликаци</a:t>
            </a:r>
            <a:r>
              <a:rPr lang="en-US" sz="20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ja</a:t>
            </a:r>
            <a:endParaRPr lang="mk-MK" sz="2000" b="1" dirty="0">
              <a:solidFill>
                <a:schemeClr val="bg1"/>
              </a:solidFill>
              <a:latin typeface="TeleNeo Office" panose="020B0504040202090203" pitchFamily="34" charset="-52"/>
            </a:endParaRP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mk-MK" sz="2000" b="1" dirty="0">
                <a:solidFill>
                  <a:schemeClr val="bg1"/>
                </a:solidFill>
                <a:latin typeface="TeleNeo Office" panose="020B0504040202090203" pitchFamily="34" charset="-52"/>
              </a:rPr>
              <a:t>За фиксни и мобилни корисници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D7F2DB-BA7D-B457-41F8-2755FCE1DCC2}"/>
              </a:ext>
            </a:extLst>
          </p:cNvPr>
          <p:cNvSpPr txBox="1">
            <a:spLocks/>
          </p:cNvSpPr>
          <p:nvPr/>
        </p:nvSpPr>
        <p:spPr>
          <a:xfrm>
            <a:off x="503236" y="1144152"/>
            <a:ext cx="5113793" cy="681473"/>
          </a:xfrm>
          <a:prstGeom prst="roundRect">
            <a:avLst/>
          </a:prstGeom>
          <a:solidFill>
            <a:srgbClr val="E2007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20074"/>
                </a:solidFill>
                <a:latin typeface="TeleNeo Office" panose="020B050404020209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de-DE" sz="3200" dirty="0">
                <a:solidFill>
                  <a:schemeClr val="bg1"/>
                </a:solidFill>
              </a:rPr>
              <a:t>On</a:t>
            </a:r>
            <a:r>
              <a:rPr lang="en-US" sz="3200" dirty="0">
                <a:solidFill>
                  <a:schemeClr val="bg1"/>
                </a:solidFill>
              </a:rPr>
              <a:t>-net security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4A8264-BEDB-9919-6EBA-570B47B1CBB8}"/>
              </a:ext>
            </a:extLst>
          </p:cNvPr>
          <p:cNvSpPr txBox="1">
            <a:spLocks/>
          </p:cNvSpPr>
          <p:nvPr/>
        </p:nvSpPr>
        <p:spPr>
          <a:xfrm>
            <a:off x="6240007" y="1144151"/>
            <a:ext cx="5113793" cy="681473"/>
          </a:xfrm>
          <a:prstGeom prst="roundRect">
            <a:avLst/>
          </a:prstGeom>
          <a:solidFill>
            <a:srgbClr val="E20074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20074"/>
                </a:solidFill>
                <a:latin typeface="TeleNeo Office" panose="020B050404020209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chemeClr val="bg1"/>
                </a:solidFill>
              </a:rPr>
              <a:t>Back-up business</a:t>
            </a:r>
          </a:p>
        </p:txBody>
      </p:sp>
      <p:pic>
        <p:nvPicPr>
          <p:cNvPr id="1026" name="Picture 2" descr="security back-up, magenta, 3d. Image 2 of 4">
            <a:extLst>
              <a:ext uri="{FF2B5EF4-FFF2-40B4-BE49-F238E27FC236}">
                <a16:creationId xmlns:a16="http://schemas.microsoft.com/office/drawing/2014/main" id="{4E892852-5F0B-8794-6E49-96445907F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294" y="4867300"/>
            <a:ext cx="1815644" cy="181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5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CD74B-0B06-318E-B35E-C57DD8C6B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Operations Center</a:t>
            </a:r>
          </a:p>
        </p:txBody>
      </p:sp>
      <p:pic>
        <p:nvPicPr>
          <p:cNvPr id="3" name="Picture 2" descr="Security Operation Center Icons - Free SVG &amp; PNG Security Operation Center  Images - Noun Project">
            <a:extLst>
              <a:ext uri="{FF2B5EF4-FFF2-40B4-BE49-F238E27FC236}">
                <a16:creationId xmlns:a16="http://schemas.microsoft.com/office/drawing/2014/main" id="{C83891D4-B2DE-C8C4-E10D-3B00E7F8F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283" y="2107747"/>
            <a:ext cx="2560337" cy="256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F866718-1A36-C839-6177-2A7B5580C144}"/>
              </a:ext>
            </a:extLst>
          </p:cNvPr>
          <p:cNvCxnSpPr>
            <a:cxnSpLocks/>
          </p:cNvCxnSpPr>
          <p:nvPr/>
        </p:nvCxnSpPr>
        <p:spPr>
          <a:xfrm>
            <a:off x="6067719" y="2351313"/>
            <a:ext cx="0" cy="3657600"/>
          </a:xfrm>
          <a:prstGeom prst="line">
            <a:avLst/>
          </a:prstGeom>
          <a:ln w="127000">
            <a:solidFill>
              <a:srgbClr val="E200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300F1D-0C18-DD25-0EEA-D030DC8BF653}"/>
              </a:ext>
            </a:extLst>
          </p:cNvPr>
          <p:cNvCxnSpPr/>
          <p:nvPr/>
        </p:nvCxnSpPr>
        <p:spPr>
          <a:xfrm flipH="1">
            <a:off x="6209211" y="2908637"/>
            <a:ext cx="2002971" cy="2615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FA57B4-F9D2-6F74-F499-EF05EBE8440F}"/>
              </a:ext>
            </a:extLst>
          </p:cNvPr>
          <p:cNvCxnSpPr/>
          <p:nvPr/>
        </p:nvCxnSpPr>
        <p:spPr>
          <a:xfrm flipH="1">
            <a:off x="6229010" y="4189669"/>
            <a:ext cx="2002971" cy="2615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28F3CB6-B84E-FC0E-B0FD-BA1B7D40A3D5}"/>
              </a:ext>
            </a:extLst>
          </p:cNvPr>
          <p:cNvCxnSpPr/>
          <p:nvPr/>
        </p:nvCxnSpPr>
        <p:spPr>
          <a:xfrm flipH="1">
            <a:off x="6229010" y="5616118"/>
            <a:ext cx="2002971" cy="26152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661A0E-8E4B-A2D0-D2B7-10CC6EBDB93D}"/>
              </a:ext>
            </a:extLst>
          </p:cNvPr>
          <p:cNvCxnSpPr/>
          <p:nvPr/>
        </p:nvCxnSpPr>
        <p:spPr>
          <a:xfrm flipV="1">
            <a:off x="6227819" y="2292070"/>
            <a:ext cx="1052547" cy="63398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C6ED47F-C9D3-0AAB-F1EA-405209D13786}"/>
              </a:ext>
            </a:extLst>
          </p:cNvPr>
          <p:cNvCxnSpPr/>
          <p:nvPr/>
        </p:nvCxnSpPr>
        <p:spPr>
          <a:xfrm flipV="1">
            <a:off x="6237719" y="3577470"/>
            <a:ext cx="1052547" cy="63398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619B1A9-004A-126A-314D-0A2B10CE805E}"/>
              </a:ext>
            </a:extLst>
          </p:cNvPr>
          <p:cNvCxnSpPr/>
          <p:nvPr/>
        </p:nvCxnSpPr>
        <p:spPr>
          <a:xfrm flipV="1">
            <a:off x="6237719" y="5005649"/>
            <a:ext cx="1052547" cy="63398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C83D9AF6-1882-E1B8-1E19-C71AB3DF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840" y="4859208"/>
            <a:ext cx="647221" cy="729844"/>
          </a:xfrm>
          <a:prstGeom prst="rect">
            <a:avLst/>
          </a:prstGeom>
        </p:spPr>
      </p:pic>
      <p:pic>
        <p:nvPicPr>
          <p:cNvPr id="2054" name="Picture 6" descr="Malware Icon Png #70063 - Free Icons Library">
            <a:extLst>
              <a:ext uri="{FF2B5EF4-FFF2-40B4-BE49-F238E27FC236}">
                <a16:creationId xmlns:a16="http://schemas.microsoft.com/office/drawing/2014/main" id="{A56FBE78-6F85-A5CD-47A6-C67572326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554" y="1989899"/>
            <a:ext cx="1367525" cy="13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A0473EA1-579D-88D0-8B3D-02707B8BE7B1}"/>
              </a:ext>
            </a:extLst>
          </p:cNvPr>
          <p:cNvGrpSpPr/>
          <p:nvPr/>
        </p:nvGrpSpPr>
        <p:grpSpPr>
          <a:xfrm>
            <a:off x="8494629" y="5056231"/>
            <a:ext cx="2002972" cy="1274621"/>
            <a:chOff x="4758813" y="1858297"/>
            <a:chExt cx="3807096" cy="2345548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64607425-9ABA-23B5-B4CE-C3266DB0815B}"/>
                </a:ext>
              </a:extLst>
            </p:cNvPr>
            <p:cNvSpPr/>
            <p:nvPr/>
          </p:nvSpPr>
          <p:spPr>
            <a:xfrm>
              <a:off x="4758813" y="1858297"/>
              <a:ext cx="2900516" cy="1976284"/>
            </a:xfrm>
            <a:prstGeom prst="roundRect">
              <a:avLst/>
            </a:prstGeom>
            <a:noFill/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54916FE-3294-60A0-924C-480674BA657A}"/>
                </a:ext>
              </a:extLst>
            </p:cNvPr>
            <p:cNvCxnSpPr>
              <a:cxnSpLocks/>
            </p:cNvCxnSpPr>
            <p:nvPr/>
          </p:nvCxnSpPr>
          <p:spPr>
            <a:xfrm>
              <a:off x="4758813" y="2408903"/>
              <a:ext cx="2900516" cy="0"/>
            </a:xfrm>
            <a:prstGeom prst="line">
              <a:avLst/>
            </a:prstGeom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D7315AE7-BD87-88AB-B4DB-930124709278}"/>
                </a:ext>
              </a:extLst>
            </p:cNvPr>
            <p:cNvSpPr/>
            <p:nvPr/>
          </p:nvSpPr>
          <p:spPr>
            <a:xfrm>
              <a:off x="5938679" y="2087880"/>
              <a:ext cx="1554480" cy="914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F7C8BE5-F080-9127-028F-A04DAA497909}"/>
                </a:ext>
              </a:extLst>
            </p:cNvPr>
            <p:cNvSpPr/>
            <p:nvPr/>
          </p:nvSpPr>
          <p:spPr>
            <a:xfrm>
              <a:off x="5624042" y="2087880"/>
              <a:ext cx="182880" cy="914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39F1F0A7-A04E-E694-316C-8F7F4FD0E9CC}"/>
                </a:ext>
              </a:extLst>
            </p:cNvPr>
            <p:cNvSpPr/>
            <p:nvPr/>
          </p:nvSpPr>
          <p:spPr>
            <a:xfrm>
              <a:off x="5309405" y="2087880"/>
              <a:ext cx="182880" cy="914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BD1A442-08FF-7187-5481-D489378287F0}"/>
                </a:ext>
              </a:extLst>
            </p:cNvPr>
            <p:cNvSpPr/>
            <p:nvPr/>
          </p:nvSpPr>
          <p:spPr>
            <a:xfrm>
              <a:off x="4994768" y="2087880"/>
              <a:ext cx="182880" cy="91440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BB98B1C-AC99-4FAF-1867-8C04C59BBEBD}"/>
                </a:ext>
              </a:extLst>
            </p:cNvPr>
            <p:cNvSpPr txBox="1"/>
            <p:nvPr/>
          </p:nvSpPr>
          <p:spPr>
            <a:xfrm>
              <a:off x="4942162" y="2441349"/>
              <a:ext cx="1773759" cy="849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>
                      <a:lumMod val="75000"/>
                    </a:schemeClr>
                  </a:solidFill>
                </a:rPr>
                <a:t>DDoS</a:t>
              </a:r>
              <a:endParaRPr lang="en-US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4A532D4B-0E1E-523F-DE7D-4C1BEBCA05E8}"/>
                </a:ext>
              </a:extLst>
            </p:cNvPr>
            <p:cNvGrpSpPr/>
            <p:nvPr/>
          </p:nvGrpSpPr>
          <p:grpSpPr>
            <a:xfrm>
              <a:off x="7640897" y="2638487"/>
              <a:ext cx="925012" cy="1565358"/>
              <a:chOff x="7987479" y="3354232"/>
              <a:chExt cx="925012" cy="1565358"/>
            </a:xfrm>
          </p:grpSpPr>
          <p:sp>
            <p:nvSpPr>
              <p:cNvPr id="62" name="Chord 61">
                <a:extLst>
                  <a:ext uri="{FF2B5EF4-FFF2-40B4-BE49-F238E27FC236}">
                    <a16:creationId xmlns:a16="http://schemas.microsoft.com/office/drawing/2014/main" id="{3B3310F9-A32C-1005-0F03-E53B14D91533}"/>
                  </a:ext>
                </a:extLst>
              </p:cNvPr>
              <p:cNvSpPr/>
              <p:nvPr/>
            </p:nvSpPr>
            <p:spPr>
              <a:xfrm rot="15682378">
                <a:off x="7987479" y="4005190"/>
                <a:ext cx="914400" cy="914400"/>
              </a:xfrm>
              <a:prstGeom prst="chord">
                <a:avLst>
                  <a:gd name="adj1" fmla="val 2700000"/>
                  <a:gd name="adj2" fmla="val 19739444"/>
                </a:avLst>
              </a:prstGeom>
              <a:noFill/>
              <a:ln w="762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20BD6D0F-6D34-B1B8-B240-85C33991CF1A}"/>
                  </a:ext>
                </a:extLst>
              </p:cNvPr>
              <p:cNvSpPr/>
              <p:nvPr/>
            </p:nvSpPr>
            <p:spPr>
              <a:xfrm>
                <a:off x="8170359" y="3907691"/>
                <a:ext cx="548640" cy="167148"/>
              </a:xfrm>
              <a:prstGeom prst="roundRect">
                <a:avLst/>
              </a:prstGeom>
              <a:noFill/>
              <a:ln w="762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8" name="Block Arc 2047">
                <a:extLst>
                  <a:ext uri="{FF2B5EF4-FFF2-40B4-BE49-F238E27FC236}">
                    <a16:creationId xmlns:a16="http://schemas.microsoft.com/office/drawing/2014/main" id="{4F885880-F0B1-A561-7A7A-5F0E2CF06708}"/>
                  </a:ext>
                </a:extLst>
              </p:cNvPr>
              <p:cNvSpPr/>
              <p:nvPr/>
            </p:nvSpPr>
            <p:spPr>
              <a:xfrm rot="16669969">
                <a:off x="8416217" y="3602184"/>
                <a:ext cx="422787" cy="464794"/>
              </a:xfrm>
              <a:prstGeom prst="blockArc">
                <a:avLst>
                  <a:gd name="adj1" fmla="val 14821649"/>
                  <a:gd name="adj2" fmla="val 20450130"/>
                  <a:gd name="adj3" fmla="val 19997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49" name="Rectangle: Rounded Corners 2048">
                <a:extLst>
                  <a:ext uri="{FF2B5EF4-FFF2-40B4-BE49-F238E27FC236}">
                    <a16:creationId xmlns:a16="http://schemas.microsoft.com/office/drawing/2014/main" id="{BC0E349B-AB5C-6FCC-C4BC-26716C008223}"/>
                  </a:ext>
                </a:extLst>
              </p:cNvPr>
              <p:cNvSpPr/>
              <p:nvPr/>
            </p:nvSpPr>
            <p:spPr>
              <a:xfrm rot="15077039">
                <a:off x="8425882" y="3399952"/>
                <a:ext cx="182880" cy="9144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1" name="Rectangle: Rounded Corners 2050">
                <a:extLst>
                  <a:ext uri="{FF2B5EF4-FFF2-40B4-BE49-F238E27FC236}">
                    <a16:creationId xmlns:a16="http://schemas.microsoft.com/office/drawing/2014/main" id="{3FFC1301-91EA-4D0F-0952-C8F86FEC3451}"/>
                  </a:ext>
                </a:extLst>
              </p:cNvPr>
              <p:cNvSpPr/>
              <p:nvPr/>
            </p:nvSpPr>
            <p:spPr>
              <a:xfrm rot="18309390">
                <a:off x="8616539" y="3448299"/>
                <a:ext cx="182880" cy="9144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3" name="Rectangle: Rounded Corners 2052">
                <a:extLst>
                  <a:ext uri="{FF2B5EF4-FFF2-40B4-BE49-F238E27FC236}">
                    <a16:creationId xmlns:a16="http://schemas.microsoft.com/office/drawing/2014/main" id="{9F290140-EEDF-DF04-D540-235E879C457F}"/>
                  </a:ext>
                </a:extLst>
              </p:cNvPr>
              <p:cNvSpPr/>
              <p:nvPr/>
            </p:nvSpPr>
            <p:spPr>
              <a:xfrm rot="20407435">
                <a:off x="8729611" y="3600699"/>
                <a:ext cx="182880" cy="9144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059" name="Group 2058">
            <a:extLst>
              <a:ext uri="{FF2B5EF4-FFF2-40B4-BE49-F238E27FC236}">
                <a16:creationId xmlns:a16="http://schemas.microsoft.com/office/drawing/2014/main" id="{61826460-7329-0163-0691-D90651347848}"/>
              </a:ext>
            </a:extLst>
          </p:cNvPr>
          <p:cNvGrpSpPr/>
          <p:nvPr/>
        </p:nvGrpSpPr>
        <p:grpSpPr>
          <a:xfrm>
            <a:off x="8548501" y="3202768"/>
            <a:ext cx="1525997" cy="1387863"/>
            <a:chOff x="8460013" y="3202768"/>
            <a:chExt cx="1525997" cy="138786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16915F14-724C-C4B4-8B66-6178E409CC3B}"/>
                </a:ext>
              </a:extLst>
            </p:cNvPr>
            <p:cNvGrpSpPr/>
            <p:nvPr/>
          </p:nvGrpSpPr>
          <p:grpSpPr>
            <a:xfrm>
              <a:off x="8460013" y="3202768"/>
              <a:ext cx="1525997" cy="1387863"/>
              <a:chOff x="10023022" y="3882502"/>
              <a:chExt cx="1718179" cy="170436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2E41236-89CB-5FDE-6FCC-5A677D04802A}"/>
                  </a:ext>
                </a:extLst>
              </p:cNvPr>
              <p:cNvSpPr/>
              <p:nvPr/>
            </p:nvSpPr>
            <p:spPr>
              <a:xfrm>
                <a:off x="10023022" y="4575878"/>
                <a:ext cx="1702344" cy="973592"/>
              </a:xfrm>
              <a:prstGeom prst="rect">
                <a:avLst/>
              </a:prstGeom>
              <a:noFill/>
              <a:ln w="7620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4ED59365-579B-944E-7F55-60A20DE6800E}"/>
                  </a:ext>
                </a:extLst>
              </p:cNvPr>
              <p:cNvSpPr/>
              <p:nvPr/>
            </p:nvSpPr>
            <p:spPr>
              <a:xfrm rot="10800000">
                <a:off x="10061998" y="4614706"/>
                <a:ext cx="1653530" cy="549247"/>
              </a:xfrm>
              <a:prstGeom prst="triangle">
                <a:avLst/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4C14B864-2E51-7280-5633-5DB9360ECAB2}"/>
                  </a:ext>
                </a:extLst>
              </p:cNvPr>
              <p:cNvCxnSpPr/>
              <p:nvPr/>
            </p:nvCxnSpPr>
            <p:spPr>
              <a:xfrm flipV="1">
                <a:off x="10023022" y="5023055"/>
                <a:ext cx="636925" cy="506751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81F7DC5-3499-9AF7-9918-49CD188556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131897" y="5017852"/>
                <a:ext cx="609304" cy="569018"/>
              </a:xfrm>
              <a:prstGeom prst="line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A5B6F744-C655-48D7-7D0E-05B14972A7E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074685" y="4327513"/>
                <a:ext cx="126456" cy="238533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392828A-A4AB-F8E7-391D-E22AC5BF4636}"/>
                  </a:ext>
                </a:extLst>
              </p:cNvPr>
              <p:cNvSpPr/>
              <p:nvPr/>
            </p:nvSpPr>
            <p:spPr>
              <a:xfrm>
                <a:off x="11117566" y="4121035"/>
                <a:ext cx="226142" cy="216310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AAE9401-C0B0-13D0-F286-D30B45A0E8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90572" y="3882502"/>
                <a:ext cx="126456" cy="238533"/>
              </a:xfrm>
              <a:prstGeom prst="line">
                <a:avLst/>
              </a:prstGeom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435601D-3217-E449-237E-2BAA7781F42E}"/>
                  </a:ext>
                </a:extLst>
              </p:cNvPr>
              <p:cNvSpPr/>
              <p:nvPr/>
            </p:nvSpPr>
            <p:spPr>
              <a:xfrm>
                <a:off x="10824852" y="4702516"/>
                <a:ext cx="226142" cy="216310"/>
              </a:xfrm>
              <a:prstGeom prst="ellipse">
                <a:avLst/>
              </a:prstGeom>
              <a:noFill/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7" name="Freeform 83">
              <a:extLst>
                <a:ext uri="{FF2B5EF4-FFF2-40B4-BE49-F238E27FC236}">
                  <a16:creationId xmlns:a16="http://schemas.microsoft.com/office/drawing/2014/main" id="{FC654858-CC18-6C84-CD40-F3EBCC4E9895}"/>
                </a:ext>
              </a:extLst>
            </p:cNvPr>
            <p:cNvSpPr>
              <a:spLocks/>
            </p:cNvSpPr>
            <p:nvPr/>
          </p:nvSpPr>
          <p:spPr bwMode="auto">
            <a:xfrm rot="15865521">
              <a:off x="9039790" y="3796911"/>
              <a:ext cx="193769" cy="199721"/>
            </a:xfrm>
            <a:custGeom>
              <a:avLst/>
              <a:gdLst>
                <a:gd name="T0" fmla="*/ 507 w 693"/>
                <a:gd name="T1" fmla="*/ 0 h 746"/>
                <a:gd name="T2" fmla="*/ 507 w 693"/>
                <a:gd name="T3" fmla="*/ 134 h 746"/>
                <a:gd name="T4" fmla="*/ 427 w 693"/>
                <a:gd name="T5" fmla="*/ 134 h 746"/>
                <a:gd name="T6" fmla="*/ 0 w 693"/>
                <a:gd name="T7" fmla="*/ 561 h 746"/>
                <a:gd name="T8" fmla="*/ 0 w 693"/>
                <a:gd name="T9" fmla="*/ 693 h 746"/>
                <a:gd name="T10" fmla="*/ 53 w 693"/>
                <a:gd name="T11" fmla="*/ 746 h 746"/>
                <a:gd name="T12" fmla="*/ 107 w 693"/>
                <a:gd name="T13" fmla="*/ 693 h 746"/>
                <a:gd name="T14" fmla="*/ 107 w 693"/>
                <a:gd name="T15" fmla="*/ 561 h 746"/>
                <a:gd name="T16" fmla="*/ 427 w 693"/>
                <a:gd name="T17" fmla="*/ 241 h 746"/>
                <a:gd name="T18" fmla="*/ 507 w 693"/>
                <a:gd name="T19" fmla="*/ 241 h 746"/>
                <a:gd name="T20" fmla="*/ 507 w 693"/>
                <a:gd name="T21" fmla="*/ 373 h 746"/>
                <a:gd name="T22" fmla="*/ 693 w 693"/>
                <a:gd name="T23" fmla="*/ 186 h 746"/>
                <a:gd name="T24" fmla="*/ 507 w 693"/>
                <a:gd name="T25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93" h="746">
                  <a:moveTo>
                    <a:pt x="507" y="0"/>
                  </a:moveTo>
                  <a:cubicBezTo>
                    <a:pt x="507" y="134"/>
                    <a:pt x="507" y="134"/>
                    <a:pt x="507" y="134"/>
                  </a:cubicBezTo>
                  <a:cubicBezTo>
                    <a:pt x="427" y="134"/>
                    <a:pt x="427" y="134"/>
                    <a:pt x="427" y="134"/>
                  </a:cubicBezTo>
                  <a:cubicBezTo>
                    <a:pt x="191" y="134"/>
                    <a:pt x="0" y="326"/>
                    <a:pt x="0" y="561"/>
                  </a:cubicBezTo>
                  <a:cubicBezTo>
                    <a:pt x="0" y="693"/>
                    <a:pt x="0" y="693"/>
                    <a:pt x="0" y="693"/>
                  </a:cubicBezTo>
                  <a:cubicBezTo>
                    <a:pt x="0" y="722"/>
                    <a:pt x="24" y="746"/>
                    <a:pt x="53" y="746"/>
                  </a:cubicBezTo>
                  <a:cubicBezTo>
                    <a:pt x="83" y="746"/>
                    <a:pt x="107" y="722"/>
                    <a:pt x="107" y="693"/>
                  </a:cubicBezTo>
                  <a:cubicBezTo>
                    <a:pt x="107" y="561"/>
                    <a:pt x="107" y="561"/>
                    <a:pt x="107" y="561"/>
                  </a:cubicBezTo>
                  <a:cubicBezTo>
                    <a:pt x="107" y="385"/>
                    <a:pt x="250" y="241"/>
                    <a:pt x="427" y="241"/>
                  </a:cubicBezTo>
                  <a:cubicBezTo>
                    <a:pt x="507" y="241"/>
                    <a:pt x="507" y="241"/>
                    <a:pt x="507" y="241"/>
                  </a:cubicBezTo>
                  <a:cubicBezTo>
                    <a:pt x="507" y="373"/>
                    <a:pt x="507" y="373"/>
                    <a:pt x="507" y="373"/>
                  </a:cubicBezTo>
                  <a:cubicBezTo>
                    <a:pt x="693" y="186"/>
                    <a:pt x="693" y="186"/>
                    <a:pt x="693" y="186"/>
                  </a:cubicBezTo>
                  <a:cubicBezTo>
                    <a:pt x="507" y="0"/>
                    <a:pt x="507" y="0"/>
                    <a:pt x="507" y="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80001" tIns="40000" rIns="80001" bIns="40000" numCol="1" anchor="t" anchorCtr="0" compatLnSpc="1">
              <a:prstTxWarp prst="textNoShape">
                <a:avLst/>
              </a:prstTxWarp>
            </a:bodyPr>
            <a:lstStyle/>
            <a:p>
              <a:endParaRPr lang="en-US" sz="2012" dirty="0"/>
            </a:p>
          </p:txBody>
        </p:sp>
      </p:grpSp>
    </p:spTree>
    <p:extLst>
      <p:ext uri="{BB962C8B-B14F-4D97-AF65-F5344CB8AC3E}">
        <p14:creationId xmlns:p14="http://schemas.microsoft.com/office/powerpoint/2010/main" val="35392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ED162-26DF-1A3E-C1B1-291A7F31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87" y="260711"/>
            <a:ext cx="9486815" cy="1325563"/>
          </a:xfrm>
        </p:spPr>
        <p:txBody>
          <a:bodyPr>
            <a:normAutofit/>
          </a:bodyPr>
          <a:lstStyle/>
          <a:p>
            <a:r>
              <a:rPr lang="en-US" dirty="0" err="1"/>
              <a:t>CPaaS</a:t>
            </a:r>
            <a:r>
              <a:rPr lang="en-US" dirty="0"/>
              <a:t> – </a:t>
            </a:r>
            <a:r>
              <a:rPr lang="mk-MK" dirty="0"/>
              <a:t>комуникациска платфрома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AF80EC-7AA1-943A-24AF-E3877A774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048" y="1504478"/>
            <a:ext cx="4656391" cy="435133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D26B58C-D2F2-D189-92C8-625DFDC9E044}"/>
              </a:ext>
            </a:extLst>
          </p:cNvPr>
          <p:cNvSpPr txBox="1">
            <a:spLocks/>
          </p:cNvSpPr>
          <p:nvPr/>
        </p:nvSpPr>
        <p:spPr>
          <a:xfrm>
            <a:off x="6069754" y="2327084"/>
            <a:ext cx="5176520" cy="2203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TeleNeo Office" panose="020B050404020209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TeleNeo Office" panose="020B050404020209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TeleNeo Office" panose="020B050404020209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eleNeo Office" panose="020B050404020209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TeleNeo Office" panose="020B050404020209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mk-MK" sz="3600" dirty="0"/>
              <a:t>Допрете до вашите корисници – </a:t>
            </a:r>
            <a:r>
              <a:rPr lang="mk-MK" sz="3600" b="1" dirty="0"/>
              <a:t>повеќе комуникациски канали на една платформа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7719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AC7C7-9FB9-5C19-FABB-3EAB179B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k-MK" dirty="0"/>
              <a:t>Зошто </a:t>
            </a:r>
            <a:r>
              <a:rPr lang="de-DE" dirty="0"/>
              <a:t>CPaaS</a:t>
            </a:r>
            <a:r>
              <a:rPr lang="en-US" dirty="0"/>
              <a:t>?</a:t>
            </a:r>
            <a:endParaRPr lang="mk-M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96D568-44D5-1CE1-DD67-092B045C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1607"/>
            <a:ext cx="7391399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mk-MK" sz="2400" dirty="0"/>
              <a:t>Креирање и управување со директни маркетинг кампањи преку повеќе канали (</a:t>
            </a:r>
            <a:r>
              <a:rPr lang="en-US" sz="2400" dirty="0"/>
              <a:t>SMS</a:t>
            </a:r>
            <a:r>
              <a:rPr lang="mk-MK" sz="2400" dirty="0"/>
              <a:t>,</a:t>
            </a:r>
            <a:r>
              <a:rPr lang="en-US" sz="2400" dirty="0"/>
              <a:t> </a:t>
            </a:r>
            <a:r>
              <a:rPr lang="de-DE" sz="2400" dirty="0"/>
              <a:t>Viber, e</a:t>
            </a:r>
            <a:r>
              <a:rPr lang="en-US" sz="2400" dirty="0"/>
              <a:t>-mail)</a:t>
            </a:r>
            <a:endParaRPr lang="mk-MK" sz="2400" dirty="0"/>
          </a:p>
          <a:p>
            <a:pPr>
              <a:lnSpc>
                <a:spcPct val="120000"/>
              </a:lnSpc>
            </a:pPr>
            <a:r>
              <a:rPr lang="mk-MK" sz="2400" dirty="0"/>
              <a:t>Таргетирање и персонализација на содржината на пораките </a:t>
            </a:r>
          </a:p>
          <a:p>
            <a:pPr>
              <a:lnSpc>
                <a:spcPct val="120000"/>
              </a:lnSpc>
            </a:pPr>
            <a:r>
              <a:rPr lang="mk-MK" sz="2400" dirty="0"/>
              <a:t>Следење на успешноста на активностите и кампањите со детални извештаи</a:t>
            </a:r>
          </a:p>
          <a:p>
            <a:pPr>
              <a:lnSpc>
                <a:spcPct val="120000"/>
              </a:lnSpc>
            </a:pPr>
            <a:r>
              <a:rPr lang="mk-MK" sz="2400" dirty="0"/>
              <a:t>Подобрена испорачливост на пораките до вашите крајни корисници – на каналот кој го имаат</a:t>
            </a:r>
          </a:p>
          <a:p>
            <a:endParaRPr lang="mk-MK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00C5231-EE14-498F-21D6-A799B94E305B}"/>
              </a:ext>
            </a:extLst>
          </p:cNvPr>
          <p:cNvSpPr/>
          <p:nvPr/>
        </p:nvSpPr>
        <p:spPr>
          <a:xfrm>
            <a:off x="7244063" y="2870111"/>
            <a:ext cx="7121571" cy="7245527"/>
          </a:xfrm>
          <a:prstGeom prst="ellipse">
            <a:avLst/>
          </a:prstGeom>
          <a:solidFill>
            <a:srgbClr val="E200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tIns="72000" rIns="72000" bIns="7200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k-MK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eleNeo Office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3B705D-B6DF-5798-E2B1-19107FED8223}"/>
              </a:ext>
            </a:extLst>
          </p:cNvPr>
          <p:cNvGrpSpPr/>
          <p:nvPr/>
        </p:nvGrpSpPr>
        <p:grpSpPr>
          <a:xfrm>
            <a:off x="8047628" y="1338320"/>
            <a:ext cx="3909376" cy="5682140"/>
            <a:chOff x="7814164" y="997852"/>
            <a:chExt cx="3909376" cy="5682140"/>
          </a:xfrm>
        </p:grpSpPr>
        <p:pic>
          <p:nvPicPr>
            <p:cNvPr id="7" name="Grafik 7" descr="A black cell phone with a black background&#10;&#10;Description automatically generated">
              <a:extLst>
                <a:ext uri="{FF2B5EF4-FFF2-40B4-BE49-F238E27FC236}">
                  <a16:creationId xmlns:a16="http://schemas.microsoft.com/office/drawing/2014/main" id="{444615B1-15D2-CA6C-1E3C-0913698B7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8985" r="27978"/>
            <a:stretch/>
          </p:blipFill>
          <p:spPr>
            <a:xfrm>
              <a:off x="7814164" y="997852"/>
              <a:ext cx="3909376" cy="56821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63FCA3-5905-4098-DDB7-34271440F8DF}"/>
                </a:ext>
              </a:extLst>
            </p:cNvPr>
            <p:cNvGrpSpPr/>
            <p:nvPr/>
          </p:nvGrpSpPr>
          <p:grpSpPr>
            <a:xfrm>
              <a:off x="8647362" y="1923619"/>
              <a:ext cx="2157487" cy="3796047"/>
              <a:chOff x="8103304" y="1930051"/>
              <a:chExt cx="2162392" cy="4053401"/>
            </a:xfrm>
          </p:grpSpPr>
          <p:pic>
            <p:nvPicPr>
              <p:cNvPr id="9" name="Picture 8" descr="A screenshot of a phone&#10;&#10;Description automatically generated">
                <a:extLst>
                  <a:ext uri="{FF2B5EF4-FFF2-40B4-BE49-F238E27FC236}">
                    <a16:creationId xmlns:a16="http://schemas.microsoft.com/office/drawing/2014/main" id="{F8F32B3A-EAC9-235D-A5E9-1F3256ACC0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r="478" b="14693"/>
              <a:stretch/>
            </p:blipFill>
            <p:spPr>
              <a:xfrm>
                <a:off x="8103304" y="1930051"/>
                <a:ext cx="2162392" cy="4053401"/>
              </a:xfrm>
              <a:prstGeom prst="rect">
                <a:avLst/>
              </a:prstGeom>
            </p:spPr>
          </p:pic>
          <p:pic>
            <p:nvPicPr>
              <p:cNvPr id="10" name="Picture 9" descr="A screenshot of a phone&#10;&#10;Description automatically generated">
                <a:extLst>
                  <a:ext uri="{FF2B5EF4-FFF2-40B4-BE49-F238E27FC236}">
                    <a16:creationId xmlns:a16="http://schemas.microsoft.com/office/drawing/2014/main" id="{2BC9EBBD-0E15-A49B-0BAF-194CFA129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85934" r="957" b="220"/>
              <a:stretch/>
            </p:blipFill>
            <p:spPr>
              <a:xfrm>
                <a:off x="8103304" y="5125666"/>
                <a:ext cx="2151987" cy="657906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49954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269</Words>
  <Application>Microsoft Office PowerPoint</Application>
  <PresentationFormat>Widescreen</PresentationFormat>
  <Paragraphs>42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TeleNeo ExtraBold</vt:lpstr>
      <vt:lpstr>TeleNeo Office</vt:lpstr>
      <vt:lpstr>Office Theme</vt:lpstr>
      <vt:lpstr>Борче Ристески  Менаџер за клучни корисници, Македонски Телеком borce.risteski@telekom.mk</vt:lpstr>
      <vt:lpstr>Телеком – ваш партнер за дигитализација </vt:lpstr>
      <vt:lpstr>Зошто дигитални управувани услуги?</vt:lpstr>
      <vt:lpstr>Податочно поврзување на локации</vt:lpstr>
      <vt:lpstr>Управувана мрежа на локација</vt:lpstr>
      <vt:lpstr>Безбедност на податоци</vt:lpstr>
      <vt:lpstr>Security Operations Center</vt:lpstr>
      <vt:lpstr>CPaaS – комуникациска платфрома</vt:lpstr>
      <vt:lpstr>Зошто CPaaS?</vt:lpstr>
      <vt:lpstr>PowerPoint Presentation</vt:lpstr>
      <vt:lpstr>ВИ БЛАГОДАРАМ  ПРАШАЊА?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Jovan Petrushevski</dc:creator>
  <cp:lastModifiedBy>Malezanska, Ljubica</cp:lastModifiedBy>
  <cp:revision>25</cp:revision>
  <dcterms:created xsi:type="dcterms:W3CDTF">2023-12-04T16:35:58Z</dcterms:created>
  <dcterms:modified xsi:type="dcterms:W3CDTF">2024-09-19T13:39:42Z</dcterms:modified>
</cp:coreProperties>
</file>